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636" r:id="rId1"/>
  </p:sldMasterIdLst>
  <p:sldIdLst>
    <p:sldId id="256" r:id="rId2"/>
    <p:sldId id="293" r:id="rId3"/>
    <p:sldId id="258" r:id="rId4"/>
    <p:sldId id="290" r:id="rId5"/>
    <p:sldId id="263" r:id="rId6"/>
    <p:sldId id="262" r:id="rId7"/>
    <p:sldId id="260" r:id="rId8"/>
    <p:sldId id="261" r:id="rId9"/>
    <p:sldId id="266" r:id="rId10"/>
    <p:sldId id="267" r:id="rId11"/>
    <p:sldId id="270" r:id="rId12"/>
    <p:sldId id="265" r:id="rId13"/>
    <p:sldId id="271" r:id="rId14"/>
    <p:sldId id="268" r:id="rId15"/>
    <p:sldId id="272" r:id="rId16"/>
    <p:sldId id="273" r:id="rId17"/>
    <p:sldId id="274" r:id="rId18"/>
    <p:sldId id="275" r:id="rId19"/>
    <p:sldId id="292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94" r:id="rId28"/>
    <p:sldId id="287" r:id="rId29"/>
    <p:sldId id="288" r:id="rId30"/>
    <p:sldId id="289" r:id="rId31"/>
    <p:sldId id="285" r:id="rId32"/>
    <p:sldId id="286" r:id="rId3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itchFamily="34" charset="0"/>
        <a:ea typeface="MS PGothic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itchFamily="34" charset="0"/>
        <a:ea typeface="MS PGothic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itchFamily="34" charset="0"/>
        <a:ea typeface="MS PGothic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itchFamily="34" charset="0"/>
        <a:ea typeface="MS PGothic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ill Sans MT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ill Sans MT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ill Sans MT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ill Sans MT" pitchFamily="34" charset="0"/>
        <a:ea typeface="MS PGothic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8881"/>
    <a:srgbClr val="165E58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 snapToObjects="1">
      <p:cViewPr varScale="1">
        <p:scale>
          <a:sx n="74" d="100"/>
          <a:sy n="74" d="100"/>
        </p:scale>
        <p:origin x="-54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1157288" y="1344613"/>
            <a:ext cx="63500" cy="65087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AU" smtClean="0"/>
              <a:t>Click to edit Master subtitle style</a:t>
            </a:r>
            <a:endParaRPr lang="en-US"/>
          </a:p>
        </p:txBody>
      </p:sp>
      <p:sp>
        <p:nvSpPr>
          <p:cNvPr id="6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6E428EB-3D88-416B-849A-4AE2DFC1EC59}" type="datetime1">
              <a:rPr lang="en-US"/>
              <a:pPr/>
              <a:t>1/10/2012</a:t>
            </a:fld>
            <a:endParaRPr lang="en-US"/>
          </a:p>
        </p:txBody>
      </p:sp>
      <p:sp>
        <p:nvSpPr>
          <p:cNvPr id="7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D60E43-1F3F-472A-B69B-05FCDEDAD56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9143FD3-8987-451E-A433-D0E6F6046158}" type="datetime4">
              <a:rPr lang="en-US"/>
              <a:pPr/>
              <a:t>January 10, 2012</a:t>
            </a:fld>
            <a:endParaRPr lang="en-US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1E927E-FDE3-49C8-BE45-30F46E2972B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D239F39-5845-4B09-815B-E7A83D81E3A0}" type="datetime4">
              <a:rPr lang="en-US"/>
              <a:pPr/>
              <a:t>January 10, 2012</a:t>
            </a:fld>
            <a:endParaRPr lang="en-US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669F58-50D0-47BC-9356-20BB5D2AC50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0A87EC3-7D84-4FAE-A152-7B3BBBF17079}" type="datetime4">
              <a:rPr lang="en-US"/>
              <a:pPr/>
              <a:t>January 10, 2012</a:t>
            </a:fld>
            <a:endParaRPr lang="en-US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8D0FE6-077E-4FC5-84D1-D3EC7EA4A6C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2825" y="0"/>
            <a:ext cx="68580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invGray">
          <a:xfrm>
            <a:off x="2286000" y="0"/>
            <a:ext cx="76200" cy="6858000"/>
          </a:xfrm>
          <a:prstGeom prst="rect">
            <a:avLst/>
          </a:prstGeom>
          <a:solidFill>
            <a:schemeClr val="bg1"/>
          </a:solidFill>
          <a:ln w="25400" cap="rnd">
            <a:noFill/>
            <a:miter lim="800000"/>
            <a:headEnd/>
            <a:tailEnd/>
          </a:ln>
          <a:effectLst>
            <a:outerShdw dist="38000" dir="10800000" algn="tl" rotWithShape="0">
              <a:srgbClr val="706B5F">
                <a:alpha val="25000"/>
              </a:srgbClr>
            </a:outerShdw>
          </a:effectLst>
        </p:spPr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6" name="Oval 5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408238" y="2746375"/>
            <a:ext cx="63500" cy="63500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439EDF2-65F2-438C-A1EC-45F4DA00BEC0}" type="datetime1">
              <a:rPr lang="en-US"/>
              <a:pPr/>
              <a:t>1/10/2012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44F0B1-B5A0-4F04-A68F-BFD2FED52B8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5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1E5F5-8B2D-4A31-947B-D0C8D5D2C0C2}" type="datetime4">
              <a:rPr lang="en-US"/>
              <a:pPr/>
              <a:t>January 10, 2012</a:t>
            </a:fld>
            <a:endParaRPr lang="en-US"/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1399BD-8030-48D9-A306-C773ABB872B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/>
          <a:lstStyle>
            <a:lvl1pPr algn="ctr">
              <a:defRPr sz="4500" b="1" cap="none" baseline="0"/>
            </a:lvl1pPr>
            <a:extLst/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7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CE41E16-D4CA-4B54-B1CD-7930C791C3C9}" type="datetime4">
              <a:rPr lang="en-US"/>
              <a:pPr/>
              <a:t>January 10, 2012</a:t>
            </a:fld>
            <a:endParaRPr lang="en-US"/>
          </a:p>
        </p:txBody>
      </p:sp>
      <p:sp>
        <p:nvSpPr>
          <p:cNvPr id="8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0753E2-512C-47D1-AED5-240A98ADB31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4B885A0-770E-4A60-B67F-461CFF2797DA}" type="datetime4">
              <a:rPr lang="en-US"/>
              <a:pPr/>
              <a:t>January 10, 2012</a:t>
            </a:fld>
            <a:endParaRPr lang="en-US"/>
          </a:p>
        </p:txBody>
      </p:sp>
      <p:sp>
        <p:nvSpPr>
          <p:cNvPr id="4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3A62BC-8744-4C22-B2EF-5D5A31C067B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14413" y="0"/>
            <a:ext cx="8129587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>
            <a:noFill/>
            <a:miter lim="800000"/>
            <a:headEnd/>
            <a:tailEnd/>
          </a:ln>
          <a:effectLst>
            <a:outerShdw dist="38000" dir="10800000" algn="tl" rotWithShape="0">
              <a:srgbClr val="706B5F">
                <a:alpha val="25000"/>
              </a:srgbClr>
            </a:outerShdw>
          </a:effectLst>
        </p:spPr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20D6609-7F54-4F94-A3CB-BD91107097D4}" type="datetime4">
              <a:rPr lang="en-US"/>
              <a:pPr/>
              <a:t>January 10, 2012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CDD90F-D690-4BE1-8D64-CE25B9974E0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5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15326ED-F2B9-4A99-8B05-EFFCDA84DE90}" type="datetime4">
              <a:rPr lang="en-US"/>
              <a:pPr/>
              <a:t>January 10, 2012</a:t>
            </a:fld>
            <a:endParaRPr lang="en-US"/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2065E9-AEE3-47AE-B259-A10752BA86B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tIns="274320">
            <a:normAutofit/>
          </a:bodyPr>
          <a:lstStyle>
            <a:extLst/>
          </a:lstStyle>
          <a:p>
            <a:pPr indent="-283464" fontAlgn="auto">
              <a:lnSpc>
                <a:spcPts val="3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lang="en-US" sz="3200">
              <a:latin typeface="+mn-lt"/>
              <a:ea typeface="+mn-ea"/>
            </a:endParaRPr>
          </a:p>
        </p:txBody>
      </p:sp>
      <p:sp>
        <p:nvSpPr>
          <p:cNvPr id="6" name="Process 13"/>
          <p:cNvSpPr>
            <a:spLocks noChangeArrowheads="1"/>
          </p:cNvSpPr>
          <p:nvPr/>
        </p:nvSpPr>
        <p:spPr bwMode="auto">
          <a:xfrm rot="19468671">
            <a:off x="396875" y="954088"/>
            <a:ext cx="685800" cy="204787"/>
          </a:xfrm>
          <a:prstGeom prst="flowChartProcess">
            <a:avLst/>
          </a:prstGeom>
          <a:solidFill>
            <a:srgbClr val="FBFBFB">
              <a:alpha val="45097"/>
            </a:srgbClr>
          </a:solidFill>
          <a:ln w="6350" cap="rnd">
            <a:solidFill>
              <a:srgbClr val="FFFFFF"/>
            </a:solidFill>
            <a:miter lim="800000"/>
            <a:headEnd/>
            <a:tailEnd/>
          </a:ln>
          <a:effectLst>
            <a:outerShdw dist="25400" dir="3299947" sx="96001" sy="96001" algn="tl" rotWithShape="0">
              <a:srgbClr val="EBDAB1">
                <a:alpha val="39999"/>
              </a:srgbClr>
            </a:outerShdw>
          </a:effectLst>
        </p:spPr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7" name="Process 15"/>
          <p:cNvSpPr>
            <a:spLocks noChangeArrowheads="1"/>
          </p:cNvSpPr>
          <p:nvPr/>
        </p:nvSpPr>
        <p:spPr bwMode="auto">
          <a:xfrm rot="2103354" flipH="1">
            <a:off x="5003800" y="936625"/>
            <a:ext cx="649288" cy="204788"/>
          </a:xfrm>
          <a:prstGeom prst="flowChartProcess">
            <a:avLst/>
          </a:prstGeom>
          <a:solidFill>
            <a:srgbClr val="FBFBFB">
              <a:alpha val="45097"/>
            </a:srgbClr>
          </a:solidFill>
          <a:ln w="6350" cap="rnd">
            <a:solidFill>
              <a:srgbClr val="FFFFFF"/>
            </a:solidFill>
            <a:miter lim="800000"/>
            <a:headEnd/>
            <a:tailEnd/>
          </a:ln>
          <a:effectLst>
            <a:outerShdw dist="25400" dir="3299947" sx="96001" sy="96001" algn="tl" rotWithShape="0">
              <a:schemeClr val="bg2">
                <a:alpha val="20000"/>
              </a:schemeClr>
            </a:outerShdw>
          </a:effectLst>
        </p:spPr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tIns="274320"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en-AU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EB2A283-8768-4255-890C-9ED8F435D927}" type="datetime4">
              <a:rPr lang="en-US"/>
              <a:pPr/>
              <a:t>January 10, 2012</a:t>
            </a:fld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1E6E0F-2EF9-4253-BCA8-25CEFFA3BF5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168275" y="20638"/>
            <a:ext cx="1703388" cy="1703387"/>
          </a:xfrm>
          <a:prstGeom prst="ellipse">
            <a:avLst/>
          </a:prstGeom>
          <a:noFill/>
          <a:ln w="27305" cap="rnd">
            <a:solidFill>
              <a:srgbClr val="FFF6DB"/>
            </a:solidFill>
            <a:round/>
            <a:headEnd/>
            <a:tailEnd/>
          </a:ln>
          <a:effectLst>
            <a:outerShdw dist="25400" dir="5400000" algn="tl" rotWithShape="0">
              <a:srgbClr val="AFA58D">
                <a:alpha val="84999"/>
              </a:srgbClr>
            </a:outerShdw>
          </a:effectLst>
        </p:spPr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1033" name="Text Placeholder 8"/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 smtClean="0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B5A788"/>
                </a:solidFill>
              </a:defRPr>
            </a:lvl1pPr>
          </a:lstStyle>
          <a:p>
            <a:fld id="{5C9BEE34-832B-4C2F-9869-D0B9147FB75E}" type="datetime4">
              <a:rPr lang="en-US"/>
              <a:pPr/>
              <a:t>January 10, 2012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B5A788"/>
                </a:solidFill>
              </a:defRPr>
            </a:lvl1pPr>
          </a:lstStyle>
          <a:p>
            <a:fld id="{EA27E89A-612D-4B0F-8E96-61559E781AFD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>
            <a:noFill/>
            <a:miter lim="800000"/>
            <a:headEnd/>
            <a:tailEnd/>
          </a:ln>
          <a:effectLst>
            <a:outerShdw dist="38000" dir="10800000" algn="tl" rotWithShape="0">
              <a:srgbClr val="706B5F">
                <a:alpha val="25000"/>
              </a:srgbClr>
            </a:outerShdw>
          </a:effectLst>
        </p:spPr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74" r:id="rId1"/>
    <p:sldLayoutId id="2147484667" r:id="rId2"/>
    <p:sldLayoutId id="2147484675" r:id="rId3"/>
    <p:sldLayoutId id="2147484668" r:id="rId4"/>
    <p:sldLayoutId id="2147484669" r:id="rId5"/>
    <p:sldLayoutId id="2147484670" r:id="rId6"/>
    <p:sldLayoutId id="2147484676" r:id="rId7"/>
    <p:sldLayoutId id="2147484671" r:id="rId8"/>
    <p:sldLayoutId id="2147484677" r:id="rId9"/>
    <p:sldLayoutId id="2147484672" r:id="rId10"/>
    <p:sldLayoutId id="2147484673" r:id="rId11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300" kern="1200">
          <a:solidFill>
            <a:srgbClr val="572314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MS PGothic" pitchFamily="34" charset="-128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charset="0"/>
          <a:ea typeface="MS PGothic" pitchFamily="34" charset="-128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charset="0"/>
          <a:ea typeface="MS PGothic" pitchFamily="34" charset="-128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charset="0"/>
          <a:ea typeface="MS PGothic" pitchFamily="34" charset="-128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charset="0"/>
          <a:ea typeface="MS PGothic" pitchFamily="34" charset="-128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charset="0"/>
          <a:ea typeface="ＭＳ Ｐゴシック" charset="0"/>
          <a:cs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charset="0"/>
          <a:ea typeface="ＭＳ Ｐゴシック" charset="0"/>
          <a:cs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charset="0"/>
          <a:ea typeface="ＭＳ Ｐゴシック" charset="0"/>
          <a:cs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charset="0"/>
          <a:ea typeface="ＭＳ Ｐゴシック" charset="0"/>
          <a:cs typeface="ＭＳ Ｐゴシック" charset="0"/>
        </a:defRPr>
      </a:lvl9pPr>
      <a:extLst/>
    </p:titleStyle>
    <p:bodyStyle>
      <a:lvl1pPr marL="365125" indent="-282575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3200" kern="12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639763" indent="-236538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88582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096963" indent="-173038" algn="l" rtl="0" eaLnBrk="0" fontAlgn="base" hangingPunct="0">
        <a:spcBef>
          <a:spcPct val="20000"/>
        </a:spcBef>
        <a:spcAft>
          <a:spcPct val="0"/>
        </a:spcAft>
        <a:buClr>
          <a:srgbClr val="C32D2E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1296988" indent="-182563" algn="l" rtl="0" eaLnBrk="0" fontAlgn="base" hangingPunct="0">
        <a:spcBef>
          <a:spcPct val="20000"/>
        </a:spcBef>
        <a:spcAft>
          <a:spcPct val="0"/>
        </a:spcAft>
        <a:buClr>
          <a:srgbClr val="84AA33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6" descr="logo_resize_small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57463" y="1731963"/>
            <a:ext cx="5338762" cy="202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4" name="Picture 9" descr="p200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48425" y="4964113"/>
            <a:ext cx="1276350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Picture 10" descr="Balcony 4 copy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08525" y="4964113"/>
            <a:ext cx="1203325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11" descr="P5274842 copy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95588" y="4964113"/>
            <a:ext cx="1377950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extBox 2"/>
          <p:cNvSpPr txBox="1">
            <a:spLocks noChangeArrowheads="1"/>
          </p:cNvSpPr>
          <p:nvPr/>
        </p:nvSpPr>
        <p:spPr bwMode="auto">
          <a:xfrm>
            <a:off x="5356225" y="5241925"/>
            <a:ext cx="1857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pic>
        <p:nvPicPr>
          <p:cNvPr id="23554" name="Picture 3" descr="P5274823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8063" y="1049338"/>
            <a:ext cx="8135937" cy="5808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173163" y="36513"/>
            <a:ext cx="7970837" cy="1143000"/>
          </a:xfr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  <a:noAutofit/>
          </a:bodyPr>
          <a:lstStyle/>
          <a:p>
            <a:pPr eaLnBrk="1" hangingPunct="1"/>
            <a:r>
              <a:rPr lang="en-US" sz="2400" b="1" smtClean="0">
                <a:solidFill>
                  <a:srgbClr val="165E5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ajan Pro" charset="0"/>
              </a:rPr>
              <a:t>120 sq.m. 2 bedroom Duplex fully furnished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extBox 2"/>
          <p:cNvSpPr txBox="1">
            <a:spLocks noChangeArrowheads="1"/>
          </p:cNvSpPr>
          <p:nvPr/>
        </p:nvSpPr>
        <p:spPr bwMode="auto">
          <a:xfrm>
            <a:off x="5356225" y="5241925"/>
            <a:ext cx="1857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pic>
        <p:nvPicPr>
          <p:cNvPr id="27650" name="Picture 4" descr="P5274870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08275" y="1223963"/>
            <a:ext cx="3917950" cy="5224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1173163" y="36513"/>
            <a:ext cx="7970837" cy="1143000"/>
          </a:xfrm>
          <a:prstGeom prst="rect">
            <a:avLst/>
          </a:prstGeom>
        </p:spPr>
        <p:txBody>
          <a:bodyPr anchor="ctr"/>
          <a:lstStyle/>
          <a:p>
            <a:r>
              <a:rPr lang="en-US" sz="2400" b="1">
                <a:solidFill>
                  <a:srgbClr val="165E5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ajan Pro" charset="0"/>
              </a:rPr>
              <a:t>120 sq.m. 2 bedroom Duplex fully furnished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extBox 2"/>
          <p:cNvSpPr txBox="1">
            <a:spLocks noChangeArrowheads="1"/>
          </p:cNvSpPr>
          <p:nvPr/>
        </p:nvSpPr>
        <p:spPr bwMode="auto">
          <a:xfrm>
            <a:off x="5356225" y="5241925"/>
            <a:ext cx="1857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pic>
        <p:nvPicPr>
          <p:cNvPr id="22530" name="Picture 4" descr="Duplex - Master Bedroom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3775" y="1187450"/>
            <a:ext cx="8150225" cy="567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173163" y="36513"/>
            <a:ext cx="7970837" cy="1143000"/>
          </a:xfr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  <a:noAutofit/>
          </a:bodyPr>
          <a:lstStyle/>
          <a:p>
            <a:pPr eaLnBrk="1" hangingPunct="1"/>
            <a:r>
              <a:rPr lang="en-US" sz="2400" b="1" smtClean="0">
                <a:solidFill>
                  <a:srgbClr val="165E5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ajan Pro" charset="0"/>
              </a:rPr>
              <a:t>120 sq.m. 2 bedroom Duplex fully furnished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extBox 2"/>
          <p:cNvSpPr txBox="1">
            <a:spLocks noChangeArrowheads="1"/>
          </p:cNvSpPr>
          <p:nvPr/>
        </p:nvSpPr>
        <p:spPr bwMode="auto">
          <a:xfrm>
            <a:off x="5356225" y="5241925"/>
            <a:ext cx="1857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pic>
        <p:nvPicPr>
          <p:cNvPr id="24578" name="Picture 5" descr="P5274857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03525" y="1177925"/>
            <a:ext cx="4079875" cy="544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73163" y="36513"/>
            <a:ext cx="7970837" cy="1143000"/>
          </a:xfr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  <a:noAutofit/>
          </a:bodyPr>
          <a:lstStyle/>
          <a:p>
            <a:pPr eaLnBrk="1" hangingPunct="1"/>
            <a:r>
              <a:rPr lang="en-US" sz="2400" b="1" smtClean="0">
                <a:solidFill>
                  <a:srgbClr val="165E5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ajan Pro" charset="0"/>
              </a:rPr>
              <a:t>120 sq.m. 2 bedroom Duplex fully furnished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extBox 2"/>
          <p:cNvSpPr txBox="1">
            <a:spLocks noChangeArrowheads="1"/>
          </p:cNvSpPr>
          <p:nvPr/>
        </p:nvSpPr>
        <p:spPr bwMode="auto">
          <a:xfrm>
            <a:off x="5356225" y="5241925"/>
            <a:ext cx="1857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pic>
        <p:nvPicPr>
          <p:cNvPr id="25602" name="Picture 4" descr="Duplex - En suit Bahtroom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8063" y="1049338"/>
            <a:ext cx="8135937" cy="5808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1173163" y="36513"/>
            <a:ext cx="7970837" cy="1143000"/>
          </a:xfrm>
          <a:prstGeom prst="rect">
            <a:avLst/>
          </a:prstGeom>
        </p:spPr>
        <p:txBody>
          <a:bodyPr anchor="ctr"/>
          <a:lstStyle/>
          <a:p>
            <a:r>
              <a:rPr lang="en-US" sz="2400" b="1">
                <a:solidFill>
                  <a:srgbClr val="165E5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ajan Pro" charset="0"/>
              </a:rPr>
              <a:t>120 sq.m. 2 bedroom Duplex fully furnished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8263" y="85725"/>
            <a:ext cx="7499350" cy="1143000"/>
          </a:xfr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  <a:noAutofit/>
          </a:bodyPr>
          <a:lstStyle/>
          <a:p>
            <a:pPr algn="ctr" eaLnBrk="1" hangingPunct="1"/>
            <a:r>
              <a:rPr lang="en-US" sz="2000" b="1" dirty="0" smtClean="0">
                <a:solidFill>
                  <a:srgbClr val="165E5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ajan Pro" charset="0"/>
              </a:rPr>
              <a:t>120 </a:t>
            </a:r>
            <a:r>
              <a:rPr lang="en-US" sz="2000" b="1" dirty="0" err="1" smtClean="0">
                <a:solidFill>
                  <a:srgbClr val="165E5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ajan Pro" charset="0"/>
              </a:rPr>
              <a:t>sq.m</a:t>
            </a:r>
            <a:r>
              <a:rPr lang="en-US" sz="2000" b="1" dirty="0" smtClean="0">
                <a:solidFill>
                  <a:srgbClr val="165E5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ajan Pro" charset="0"/>
              </a:rPr>
              <a:t>. 2 bedroom Penthouse fully </a:t>
            </a:r>
            <a:r>
              <a:rPr lang="en-US" sz="2000" b="1" dirty="0" smtClean="0">
                <a:solidFill>
                  <a:srgbClr val="165E5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ajan Pro" charset="0"/>
              </a:rPr>
              <a:t>furnished</a:t>
            </a:r>
            <a:br>
              <a:rPr lang="en-US" sz="2000" b="1" dirty="0" smtClean="0">
                <a:solidFill>
                  <a:srgbClr val="165E5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ajan Pro" charset="0"/>
              </a:rPr>
            </a:br>
            <a:r>
              <a:rPr lang="en-US" sz="2000" b="1" dirty="0" smtClean="0">
                <a:solidFill>
                  <a:srgbClr val="165E5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ajan Pro" charset="0"/>
              </a:rPr>
              <a:t>Price at just Baht 17M.</a:t>
            </a:r>
            <a:endParaRPr lang="en-US" sz="2000" b="1" dirty="0" smtClean="0">
              <a:solidFill>
                <a:srgbClr val="165E58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rajan Pro" charset="0"/>
            </a:endParaRPr>
          </a:p>
        </p:txBody>
      </p:sp>
      <p:sp>
        <p:nvSpPr>
          <p:cNvPr id="28674" name="TextBox 2"/>
          <p:cNvSpPr txBox="1">
            <a:spLocks noChangeArrowheads="1"/>
          </p:cNvSpPr>
          <p:nvPr/>
        </p:nvSpPr>
        <p:spPr bwMode="auto">
          <a:xfrm>
            <a:off x="5356225" y="5241925"/>
            <a:ext cx="1857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pic>
        <p:nvPicPr>
          <p:cNvPr id="28675" name="Picture 5" descr="P5274945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8063" y="1258888"/>
            <a:ext cx="8135937" cy="559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extBox 2"/>
          <p:cNvSpPr txBox="1">
            <a:spLocks noChangeArrowheads="1"/>
          </p:cNvSpPr>
          <p:nvPr/>
        </p:nvSpPr>
        <p:spPr bwMode="auto">
          <a:xfrm>
            <a:off x="5356225" y="5241925"/>
            <a:ext cx="1857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pic>
        <p:nvPicPr>
          <p:cNvPr id="29698" name="Picture 4" descr="P5274903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3775" y="1228725"/>
            <a:ext cx="8150225" cy="562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338263" y="85725"/>
            <a:ext cx="7499350" cy="1143000"/>
          </a:xfr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  <a:noAutofit/>
          </a:bodyPr>
          <a:lstStyle/>
          <a:p>
            <a:pPr eaLnBrk="1" hangingPunct="1"/>
            <a:r>
              <a:rPr lang="en-US" sz="2000" b="1" smtClean="0">
                <a:solidFill>
                  <a:srgbClr val="165E5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ajan Pro" charset="0"/>
              </a:rPr>
              <a:t>120 sq.m. 2 bedroom Penthouse fully furnished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extBox 2"/>
          <p:cNvSpPr txBox="1">
            <a:spLocks noChangeArrowheads="1"/>
          </p:cNvSpPr>
          <p:nvPr/>
        </p:nvSpPr>
        <p:spPr bwMode="auto">
          <a:xfrm>
            <a:off x="5356225" y="5241925"/>
            <a:ext cx="1857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pic>
        <p:nvPicPr>
          <p:cNvPr id="30722" name="Picture 3" descr="P5274896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8063" y="1228725"/>
            <a:ext cx="8135937" cy="562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338263" y="85725"/>
            <a:ext cx="7499350" cy="1143000"/>
          </a:xfr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  <a:noAutofit/>
          </a:bodyPr>
          <a:lstStyle/>
          <a:p>
            <a:pPr eaLnBrk="1" hangingPunct="1"/>
            <a:r>
              <a:rPr lang="en-US" sz="2000" b="1" smtClean="0">
                <a:solidFill>
                  <a:srgbClr val="165E5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ajan Pro" charset="0"/>
              </a:rPr>
              <a:t>120 sq.m. 2 bedroom Penthouse fully furnished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extBox 2"/>
          <p:cNvSpPr txBox="1">
            <a:spLocks noChangeArrowheads="1"/>
          </p:cNvSpPr>
          <p:nvPr/>
        </p:nvSpPr>
        <p:spPr bwMode="auto">
          <a:xfrm>
            <a:off x="5356225" y="5241925"/>
            <a:ext cx="1857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pic>
        <p:nvPicPr>
          <p:cNvPr id="31746" name="Picture 4" descr="P5274886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8063" y="1222375"/>
            <a:ext cx="8135937" cy="563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338263" y="85725"/>
            <a:ext cx="7499350" cy="1143000"/>
          </a:xfr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  <a:noAutofit/>
          </a:bodyPr>
          <a:lstStyle/>
          <a:p>
            <a:pPr eaLnBrk="1" hangingPunct="1"/>
            <a:r>
              <a:rPr lang="en-US" sz="2000" b="1" smtClean="0">
                <a:solidFill>
                  <a:srgbClr val="165E5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ajan Pro" charset="0"/>
              </a:rPr>
              <a:t>120 sq.m. 2 bedroom Penthouse fully furnished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extBox 2"/>
          <p:cNvSpPr txBox="1">
            <a:spLocks noChangeArrowheads="1"/>
          </p:cNvSpPr>
          <p:nvPr/>
        </p:nvSpPr>
        <p:spPr bwMode="auto">
          <a:xfrm>
            <a:off x="5356225" y="5241925"/>
            <a:ext cx="1857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pic>
        <p:nvPicPr>
          <p:cNvPr id="32770" name="Picture 5" descr="P3143003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3775" y="1243013"/>
            <a:ext cx="8150225" cy="5614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338263" y="85725"/>
            <a:ext cx="7499350" cy="1143000"/>
          </a:xfr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  <a:noAutofit/>
          </a:bodyPr>
          <a:lstStyle/>
          <a:p>
            <a:pPr eaLnBrk="1" hangingPunct="1"/>
            <a:r>
              <a:rPr lang="en-US" sz="2000" b="1" smtClean="0">
                <a:solidFill>
                  <a:srgbClr val="165E5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ajan Pro" charset="0"/>
              </a:rPr>
              <a:t>120 sq.m. 2 bedroom Penthouse fully furnished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1043189" y="952500"/>
            <a:ext cx="7888086" cy="5177844"/>
          </a:xfrm>
          <a:prstGeom prst="rect">
            <a:avLst/>
          </a:prstGeom>
        </p:spPr>
        <p:txBody>
          <a:bodyPr/>
          <a:lstStyle/>
          <a:p>
            <a:pPr marL="80963" algn="just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None/>
            </a:pPr>
            <a:r>
              <a:rPr lang="en-US" sz="2400" dirty="0">
                <a:solidFill>
                  <a:srgbClr val="165E58"/>
                </a:solidFill>
                <a:latin typeface="Trajan Pro"/>
              </a:rPr>
              <a:t>Tranquility Bay Residence</a:t>
            </a:r>
            <a:r>
              <a:rPr lang="en-US" sz="2000" dirty="0">
                <a:latin typeface="Trajan Pro"/>
              </a:rPr>
              <a:t>, a premier boutique development </a:t>
            </a:r>
          </a:p>
          <a:p>
            <a:pPr marL="80963" algn="just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None/>
            </a:pPr>
            <a:r>
              <a:rPr lang="en-US" sz="2000" dirty="0">
                <a:latin typeface="Trajan Pro"/>
              </a:rPr>
              <a:t>located on over 230 meters of private beach on the island of </a:t>
            </a:r>
          </a:p>
          <a:p>
            <a:pPr marL="80963" algn="just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None/>
            </a:pPr>
            <a:r>
              <a:rPr lang="en-US" sz="2000" dirty="0">
                <a:latin typeface="Trajan Pro"/>
              </a:rPr>
              <a:t>Koh Chang, Thailand.</a:t>
            </a:r>
          </a:p>
          <a:p>
            <a:pPr marL="80963" algn="just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None/>
            </a:pPr>
            <a:endParaRPr lang="en-US" sz="2000" dirty="0">
              <a:latin typeface="Trajan Pro"/>
            </a:endParaRPr>
          </a:p>
          <a:p>
            <a:pPr marL="80963" algn="just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None/>
            </a:pPr>
            <a:r>
              <a:rPr lang="en-US" sz="2000" dirty="0">
                <a:latin typeface="Trajan Pro"/>
              </a:rPr>
              <a:t>Tranquility Bay Residence comprises of one to four bedroom luxury condominium units and a select handful of the finest pool villas, nestled amongst landscaped gardens with stunning vistas of 52 outlying islands in Koh Chang National Marine Park.</a:t>
            </a:r>
          </a:p>
          <a:p>
            <a:pPr marL="80963" algn="just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None/>
            </a:pPr>
            <a:r>
              <a:rPr lang="en-US" sz="2000" dirty="0">
                <a:latin typeface="Trajan Pro"/>
              </a:rPr>
              <a:t> </a:t>
            </a:r>
          </a:p>
          <a:p>
            <a:pPr marL="80963" algn="just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None/>
            </a:pPr>
            <a:r>
              <a:rPr lang="en-US" sz="2000" dirty="0">
                <a:latin typeface="Trajan Pro"/>
              </a:rPr>
              <a:t>Built to internationally recognized construction standards and designed to complement and reflect Koh Chang's natural beauty, Tranquility Bay Residence affords buyers a lifestyle and investment opportunity attractive to both permanent residents and investors.</a:t>
            </a:r>
          </a:p>
          <a:p>
            <a:pPr marL="80963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</a:pPr>
            <a:endParaRPr lang="en-US" sz="2000" dirty="0"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extBox 2"/>
          <p:cNvSpPr txBox="1">
            <a:spLocks noChangeArrowheads="1"/>
          </p:cNvSpPr>
          <p:nvPr/>
        </p:nvSpPr>
        <p:spPr bwMode="auto">
          <a:xfrm>
            <a:off x="5356225" y="5241925"/>
            <a:ext cx="1857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pic>
        <p:nvPicPr>
          <p:cNvPr id="33794" name="Picture 4" descr="P5274905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8063" y="1217613"/>
            <a:ext cx="8135937" cy="5640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338263" y="85725"/>
            <a:ext cx="7499350" cy="1143000"/>
          </a:xfr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  <a:noAutofit/>
          </a:bodyPr>
          <a:lstStyle/>
          <a:p>
            <a:pPr eaLnBrk="1" hangingPunct="1"/>
            <a:r>
              <a:rPr lang="en-US" sz="2000" b="1" smtClean="0">
                <a:solidFill>
                  <a:srgbClr val="165E5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ajan Pro" charset="0"/>
              </a:rPr>
              <a:t>120 sq.m. 2 bedroom Penthouse fully furnished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extBox 2"/>
          <p:cNvSpPr txBox="1">
            <a:spLocks noChangeArrowheads="1"/>
          </p:cNvSpPr>
          <p:nvPr/>
        </p:nvSpPr>
        <p:spPr bwMode="auto">
          <a:xfrm>
            <a:off x="5356225" y="5241925"/>
            <a:ext cx="1857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pic>
        <p:nvPicPr>
          <p:cNvPr id="34818" name="Picture 3" descr="P5274919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3775" y="1262063"/>
            <a:ext cx="8150225" cy="559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338263" y="85725"/>
            <a:ext cx="7499350" cy="1143000"/>
          </a:xfr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  <a:noAutofit/>
          </a:bodyPr>
          <a:lstStyle/>
          <a:p>
            <a:pPr eaLnBrk="1" hangingPunct="1"/>
            <a:r>
              <a:rPr lang="en-US" sz="2000" b="1" smtClean="0">
                <a:solidFill>
                  <a:srgbClr val="165E5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ajan Pro" charset="0"/>
              </a:rPr>
              <a:t>120 sq.m. 2 bedroom Penthouse fully furnished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extBox 2"/>
          <p:cNvSpPr txBox="1">
            <a:spLocks noChangeArrowheads="1"/>
          </p:cNvSpPr>
          <p:nvPr/>
        </p:nvSpPr>
        <p:spPr bwMode="auto">
          <a:xfrm>
            <a:off x="5356225" y="5241925"/>
            <a:ext cx="1857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pic>
        <p:nvPicPr>
          <p:cNvPr id="35842" name="Picture 4" descr="P5274907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8063" y="1243013"/>
            <a:ext cx="8135937" cy="5614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338263" y="85725"/>
            <a:ext cx="7499350" cy="1143000"/>
          </a:xfr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  <a:noAutofit/>
          </a:bodyPr>
          <a:lstStyle/>
          <a:p>
            <a:pPr eaLnBrk="1" hangingPunct="1"/>
            <a:r>
              <a:rPr lang="en-US" sz="2000" b="1" smtClean="0">
                <a:solidFill>
                  <a:srgbClr val="165E5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ajan Pro" charset="0"/>
              </a:rPr>
              <a:t>120 sq.m. 2 bedroom Penthouse fully furnished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extBox 2"/>
          <p:cNvSpPr txBox="1">
            <a:spLocks noChangeArrowheads="1"/>
          </p:cNvSpPr>
          <p:nvPr/>
        </p:nvSpPr>
        <p:spPr bwMode="auto">
          <a:xfrm>
            <a:off x="5356225" y="5241925"/>
            <a:ext cx="1857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pic>
        <p:nvPicPr>
          <p:cNvPr id="36866" name="Picture 3" descr="P5274917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8063" y="1247775"/>
            <a:ext cx="8135937" cy="561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338263" y="85725"/>
            <a:ext cx="7499350" cy="1143000"/>
          </a:xfr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  <a:noAutofit/>
          </a:bodyPr>
          <a:lstStyle/>
          <a:p>
            <a:pPr eaLnBrk="1" hangingPunct="1"/>
            <a:r>
              <a:rPr lang="en-US" sz="2000" b="1" smtClean="0">
                <a:solidFill>
                  <a:srgbClr val="165E5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ajan Pro" charset="0"/>
              </a:rPr>
              <a:t>120 sq.m. 2 bedroom Penthouse fully furnished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3825" y="109538"/>
            <a:ext cx="7497763" cy="1143000"/>
          </a:xfr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  <a:noAutofit/>
          </a:bodyPr>
          <a:lstStyle/>
          <a:p>
            <a:pPr algn="ctr" eaLnBrk="1" hangingPunct="1"/>
            <a:r>
              <a:rPr lang="en-US" sz="2400" b="1" dirty="0" smtClean="0">
                <a:solidFill>
                  <a:srgbClr val="165E5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ajan Pro" charset="0"/>
              </a:rPr>
              <a:t>Beachfront Pool </a:t>
            </a:r>
            <a:r>
              <a:rPr lang="en-US" sz="2400" b="1" dirty="0" smtClean="0">
                <a:solidFill>
                  <a:srgbClr val="165E5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ajan Pro" charset="0"/>
              </a:rPr>
              <a:t>Villa 3-4 bedroom (</a:t>
            </a:r>
            <a:r>
              <a:rPr lang="en-US" sz="2400" b="1" dirty="0" smtClean="0">
                <a:solidFill>
                  <a:srgbClr val="165E5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ajan Pro" charset="0"/>
              </a:rPr>
              <a:t>323-558 </a:t>
            </a:r>
            <a:r>
              <a:rPr lang="en-US" sz="2400" b="1" dirty="0" err="1" smtClean="0">
                <a:solidFill>
                  <a:srgbClr val="165E5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ajan Pro" charset="0"/>
              </a:rPr>
              <a:t>sq.m</a:t>
            </a:r>
            <a:r>
              <a:rPr lang="en-US" sz="2400" b="1" dirty="0" smtClean="0">
                <a:solidFill>
                  <a:srgbClr val="165E5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ajan Pro" charset="0"/>
              </a:rPr>
              <a:t>.)</a:t>
            </a:r>
            <a:br>
              <a:rPr lang="en-US" sz="2400" b="1" dirty="0" smtClean="0">
                <a:solidFill>
                  <a:srgbClr val="165E5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ajan Pro" charset="0"/>
              </a:rPr>
            </a:br>
            <a:r>
              <a:rPr lang="en-US" sz="2400" b="1" dirty="0" smtClean="0">
                <a:solidFill>
                  <a:srgbClr val="165E5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ajan Pro" charset="0"/>
              </a:rPr>
              <a:t>Price starts from Baht 38M</a:t>
            </a:r>
            <a:r>
              <a:rPr lang="en-US" sz="2400" b="1" dirty="0" smtClean="0">
                <a:solidFill>
                  <a:srgbClr val="165E5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ajan Pro" charset="0"/>
              </a:rPr>
              <a:t/>
            </a:r>
            <a:br>
              <a:rPr lang="en-US" sz="2400" b="1" dirty="0" smtClean="0">
                <a:solidFill>
                  <a:srgbClr val="165E5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ajan Pro" charset="0"/>
              </a:rPr>
            </a:br>
            <a:endParaRPr lang="en-US" sz="2400" b="1" dirty="0" smtClean="0">
              <a:solidFill>
                <a:srgbClr val="165E58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rajan Pro" charset="0"/>
            </a:endParaRPr>
          </a:p>
        </p:txBody>
      </p:sp>
      <p:sp>
        <p:nvSpPr>
          <p:cNvPr id="37890" name="TextBox 2"/>
          <p:cNvSpPr txBox="1">
            <a:spLocks noChangeArrowheads="1"/>
          </p:cNvSpPr>
          <p:nvPr/>
        </p:nvSpPr>
        <p:spPr bwMode="auto">
          <a:xfrm>
            <a:off x="5356225" y="5241925"/>
            <a:ext cx="1857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pic>
        <p:nvPicPr>
          <p:cNvPr id="37891" name="Picture 4" descr="A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8063" y="1131888"/>
            <a:ext cx="8135937" cy="572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extBox 2"/>
          <p:cNvSpPr txBox="1">
            <a:spLocks noChangeArrowheads="1"/>
          </p:cNvSpPr>
          <p:nvPr/>
        </p:nvSpPr>
        <p:spPr bwMode="auto">
          <a:xfrm>
            <a:off x="5356225" y="5241925"/>
            <a:ext cx="1857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pic>
        <p:nvPicPr>
          <p:cNvPr id="38914" name="Picture 3" descr="B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8063" y="1104900"/>
            <a:ext cx="8135937" cy="575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393825" y="109538"/>
            <a:ext cx="7497763" cy="1143000"/>
          </a:xfr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  <a:noAutofit/>
          </a:bodyPr>
          <a:lstStyle/>
          <a:p>
            <a:pPr eaLnBrk="1" hangingPunct="1"/>
            <a:r>
              <a:rPr lang="en-US" sz="2400" b="1" dirty="0" smtClean="0">
                <a:solidFill>
                  <a:srgbClr val="165E5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ajan Pro" charset="0"/>
              </a:rPr>
              <a:t>Beachfront Pool </a:t>
            </a:r>
            <a:r>
              <a:rPr lang="en-US" sz="2400" b="1" dirty="0" smtClean="0">
                <a:solidFill>
                  <a:srgbClr val="165E5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ajan Pro" charset="0"/>
              </a:rPr>
              <a:t>Villa 3-4 bedroom (</a:t>
            </a:r>
            <a:r>
              <a:rPr lang="en-US" sz="2400" b="1" dirty="0" smtClean="0">
                <a:solidFill>
                  <a:srgbClr val="165E5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ajan Pro" charset="0"/>
              </a:rPr>
              <a:t>323-558 </a:t>
            </a:r>
            <a:r>
              <a:rPr lang="en-US" sz="2400" b="1" dirty="0" err="1" smtClean="0">
                <a:solidFill>
                  <a:srgbClr val="165E5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ajan Pro" charset="0"/>
              </a:rPr>
              <a:t>sq.m</a:t>
            </a:r>
            <a:r>
              <a:rPr lang="en-US" sz="2400" b="1" dirty="0" smtClean="0">
                <a:solidFill>
                  <a:srgbClr val="165E5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ajan Pro" charset="0"/>
              </a:rPr>
              <a:t>.)</a:t>
            </a:r>
            <a:br>
              <a:rPr lang="en-US" sz="2400" b="1" dirty="0" smtClean="0">
                <a:solidFill>
                  <a:srgbClr val="165E5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ajan Pro" charset="0"/>
              </a:rPr>
            </a:br>
            <a:endParaRPr lang="en-US" sz="2400" b="1" dirty="0" smtClean="0">
              <a:solidFill>
                <a:srgbClr val="165E58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rajan Pro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extBox 2"/>
          <p:cNvSpPr txBox="1">
            <a:spLocks noChangeArrowheads="1"/>
          </p:cNvSpPr>
          <p:nvPr/>
        </p:nvSpPr>
        <p:spPr bwMode="auto">
          <a:xfrm>
            <a:off x="5356225" y="5241925"/>
            <a:ext cx="1857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pic>
        <p:nvPicPr>
          <p:cNvPr id="39938" name="Picture 4" descr="TBR Villa 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8063" y="1531938"/>
            <a:ext cx="8135937" cy="532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1393825" y="274638"/>
            <a:ext cx="7497763" cy="1143000"/>
          </a:xfrm>
          <a:prstGeom prst="rect">
            <a:avLst/>
          </a:prstGeom>
        </p:spPr>
        <p:txBody>
          <a:bodyPr anchor="ctr"/>
          <a:lstStyle/>
          <a:p>
            <a:r>
              <a:rPr lang="en-US" sz="2400" b="1" dirty="0" smtClean="0">
                <a:solidFill>
                  <a:srgbClr val="165E5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ajan Pro" charset="0"/>
              </a:rPr>
              <a:t>Beachfront Pool </a:t>
            </a:r>
            <a:r>
              <a:rPr lang="en-US" sz="2400" b="1" dirty="0">
                <a:solidFill>
                  <a:srgbClr val="165E5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ajan Pro" charset="0"/>
              </a:rPr>
              <a:t>Villa 3-4 bedroom (</a:t>
            </a:r>
            <a:r>
              <a:rPr lang="en-US" sz="2400" b="1" dirty="0" smtClean="0">
                <a:solidFill>
                  <a:srgbClr val="165E5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ajan Pro" charset="0"/>
              </a:rPr>
              <a:t>323-558 </a:t>
            </a:r>
            <a:r>
              <a:rPr lang="en-US" sz="2400" b="1" dirty="0" err="1">
                <a:solidFill>
                  <a:srgbClr val="165E5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ajan Pro" charset="0"/>
              </a:rPr>
              <a:t>sq.m</a:t>
            </a:r>
            <a:r>
              <a:rPr lang="en-US" sz="2400" b="1" dirty="0">
                <a:solidFill>
                  <a:srgbClr val="165E5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ajan Pro" charset="0"/>
              </a:rPr>
              <a:t>.)</a:t>
            </a:r>
            <a:br>
              <a:rPr lang="en-US" sz="2400" b="1" dirty="0">
                <a:solidFill>
                  <a:srgbClr val="165E5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ajan Pro" charset="0"/>
              </a:rPr>
            </a:br>
            <a:endParaRPr lang="en-US" sz="2400" b="1" dirty="0">
              <a:solidFill>
                <a:srgbClr val="165E58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rajan Pro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3625" y="100013"/>
            <a:ext cx="7497763" cy="1143000"/>
          </a:xfr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  <a:noAutofit/>
          </a:bodyPr>
          <a:lstStyle/>
          <a:p>
            <a:pPr eaLnBrk="1" hangingPunct="1"/>
            <a:r>
              <a:rPr lang="en-US" sz="2400" b="1" dirty="0" smtClean="0">
                <a:solidFill>
                  <a:srgbClr val="165E5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ajan Pro" charset="0"/>
              </a:rPr>
              <a:t>Facilities : 30 Meter Infinity Edge Swimming Pool &amp; Kid’s pool</a:t>
            </a:r>
            <a:endParaRPr lang="en-US" sz="2400" b="1" dirty="0" smtClean="0">
              <a:solidFill>
                <a:srgbClr val="165E58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rajan Pro" charset="0"/>
            </a:endParaRPr>
          </a:p>
        </p:txBody>
      </p:sp>
      <p:sp>
        <p:nvSpPr>
          <p:cNvPr id="40962" name="TextBox 2"/>
          <p:cNvSpPr txBox="1">
            <a:spLocks noChangeArrowheads="1"/>
          </p:cNvSpPr>
          <p:nvPr/>
        </p:nvSpPr>
        <p:spPr bwMode="auto">
          <a:xfrm>
            <a:off x="5356225" y="5241925"/>
            <a:ext cx="1857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pic>
        <p:nvPicPr>
          <p:cNvPr id="40963" name="Picture 3" descr="111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8063" y="1243013"/>
            <a:ext cx="8135937" cy="5614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extBox 2"/>
          <p:cNvSpPr txBox="1">
            <a:spLocks noChangeArrowheads="1"/>
          </p:cNvSpPr>
          <p:nvPr/>
        </p:nvSpPr>
        <p:spPr bwMode="auto">
          <a:xfrm>
            <a:off x="5356225" y="5241925"/>
            <a:ext cx="1857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pic>
        <p:nvPicPr>
          <p:cNvPr id="43010" name="Picture 4" descr="03 LIBRARY-re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24988" y="2047743"/>
            <a:ext cx="8080375" cy="47909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063625" y="100013"/>
            <a:ext cx="8041738" cy="1767424"/>
          </a:xfr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  <a:noAutofit/>
          </a:bodyPr>
          <a:lstStyle/>
          <a:p>
            <a:pPr eaLnBrk="1" hangingPunct="1"/>
            <a:r>
              <a:rPr lang="en-US" sz="2400" b="1" dirty="0" smtClean="0">
                <a:solidFill>
                  <a:srgbClr val="165E5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ajan Pro" charset="0"/>
              </a:rPr>
              <a:t>Facilities : Library and Business Center</a:t>
            </a:r>
            <a:endParaRPr lang="en-US" sz="2400" b="1" dirty="0" smtClean="0">
              <a:solidFill>
                <a:srgbClr val="165E58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rajan Pro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extBox 2"/>
          <p:cNvSpPr txBox="1">
            <a:spLocks noChangeArrowheads="1"/>
          </p:cNvSpPr>
          <p:nvPr/>
        </p:nvSpPr>
        <p:spPr bwMode="auto">
          <a:xfrm>
            <a:off x="5356225" y="5241925"/>
            <a:ext cx="1857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pic>
        <p:nvPicPr>
          <p:cNvPr id="44034" name="Picture 3" descr="02 bar-re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24987" y="1545464"/>
            <a:ext cx="8080375" cy="5312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063625" y="100012"/>
            <a:ext cx="8041737" cy="1445451"/>
          </a:xfr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  <a:noAutofit/>
          </a:bodyPr>
          <a:lstStyle/>
          <a:p>
            <a:pPr eaLnBrk="1" hangingPunct="1"/>
            <a:r>
              <a:rPr lang="en-US" sz="2400" b="1" dirty="0" smtClean="0">
                <a:solidFill>
                  <a:srgbClr val="165E5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ajan Pro" charset="0"/>
              </a:rPr>
              <a:t>Facilities : Sea View Coffee Lounge</a:t>
            </a:r>
            <a:endParaRPr lang="en-US" sz="2400" b="1" dirty="0" smtClean="0">
              <a:solidFill>
                <a:srgbClr val="165E58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rajan Pro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1598613" y="1344613"/>
            <a:ext cx="6667500" cy="4559300"/>
          </a:xfrm>
          <a:prstGeom prst="rect">
            <a:avLst/>
          </a:prstGeom>
        </p:spPr>
        <p:txBody>
          <a:bodyPr/>
          <a:lstStyle/>
          <a:p>
            <a:pPr marL="365125" indent="-282575">
              <a:lnSpc>
                <a:spcPct val="12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</a:pPr>
            <a:r>
              <a:rPr lang="en-US" sz="1600" dirty="0">
                <a:solidFill>
                  <a:srgbClr val="165E58"/>
                </a:solidFill>
                <a:latin typeface="Century Gothic" pitchFamily="34" charset="0"/>
              </a:rPr>
              <a:t>60 </a:t>
            </a:r>
            <a:r>
              <a:rPr lang="en-US" sz="1600" dirty="0" err="1">
                <a:solidFill>
                  <a:srgbClr val="165E58"/>
                </a:solidFill>
                <a:latin typeface="Century Gothic" pitchFamily="34" charset="0"/>
              </a:rPr>
              <a:t>sq.m</a:t>
            </a:r>
            <a:r>
              <a:rPr lang="en-US" sz="1600" dirty="0">
                <a:solidFill>
                  <a:srgbClr val="165E58"/>
                </a:solidFill>
                <a:latin typeface="Century Gothic" pitchFamily="34" charset="0"/>
              </a:rPr>
              <a:t>.   1 Bedroom fully furnished</a:t>
            </a:r>
          </a:p>
          <a:p>
            <a:pPr marL="365125" indent="-282575">
              <a:lnSpc>
                <a:spcPct val="12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</a:pPr>
            <a:r>
              <a:rPr lang="en-US" sz="1600" dirty="0">
                <a:solidFill>
                  <a:srgbClr val="165E58"/>
                </a:solidFill>
                <a:latin typeface="Century Gothic" pitchFamily="34" charset="0"/>
              </a:rPr>
              <a:t>120 </a:t>
            </a:r>
            <a:r>
              <a:rPr lang="en-US" sz="1600" dirty="0" err="1">
                <a:solidFill>
                  <a:srgbClr val="165E58"/>
                </a:solidFill>
                <a:latin typeface="Century Gothic" pitchFamily="34" charset="0"/>
              </a:rPr>
              <a:t>sq.m</a:t>
            </a:r>
            <a:r>
              <a:rPr lang="en-US" sz="1600" dirty="0">
                <a:solidFill>
                  <a:srgbClr val="165E58"/>
                </a:solidFill>
                <a:latin typeface="Century Gothic" pitchFamily="34" charset="0"/>
              </a:rPr>
              <a:t>. 2 Bedroom Duplex fully furnished</a:t>
            </a:r>
            <a:endParaRPr lang="en-US" sz="1200" dirty="0">
              <a:solidFill>
                <a:srgbClr val="165E58"/>
              </a:solidFill>
              <a:latin typeface="Century Gothic" pitchFamily="34" charset="0"/>
            </a:endParaRPr>
          </a:p>
          <a:p>
            <a:pPr marL="365125" indent="-282575">
              <a:lnSpc>
                <a:spcPct val="12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</a:pPr>
            <a:r>
              <a:rPr lang="en-US" sz="1600" dirty="0">
                <a:solidFill>
                  <a:srgbClr val="165E58"/>
                </a:solidFill>
                <a:latin typeface="Century Gothic" pitchFamily="34" charset="0"/>
              </a:rPr>
              <a:t>120 </a:t>
            </a:r>
            <a:r>
              <a:rPr lang="en-US" sz="1600" dirty="0" err="1">
                <a:solidFill>
                  <a:srgbClr val="165E58"/>
                </a:solidFill>
                <a:latin typeface="Century Gothic" pitchFamily="34" charset="0"/>
              </a:rPr>
              <a:t>sq.m</a:t>
            </a:r>
            <a:r>
              <a:rPr lang="en-US" sz="1600" dirty="0">
                <a:solidFill>
                  <a:srgbClr val="165E58"/>
                </a:solidFill>
                <a:latin typeface="Century Gothic" pitchFamily="34" charset="0"/>
              </a:rPr>
              <a:t>. 2 Bedroom Penthouse fully furnished</a:t>
            </a:r>
          </a:p>
          <a:p>
            <a:pPr marL="365125" indent="-282575">
              <a:lnSpc>
                <a:spcPct val="12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</a:pPr>
            <a:r>
              <a:rPr lang="en-US" sz="1600" dirty="0">
                <a:solidFill>
                  <a:srgbClr val="165E58"/>
                </a:solidFill>
                <a:latin typeface="Century Gothic" pitchFamily="34" charset="0"/>
              </a:rPr>
              <a:t> Pool villas </a:t>
            </a:r>
            <a:r>
              <a:rPr lang="en-US" sz="1600" dirty="0" smtClean="0">
                <a:solidFill>
                  <a:srgbClr val="165E58"/>
                </a:solidFill>
                <a:latin typeface="Century Gothic" pitchFamily="34" charset="0"/>
              </a:rPr>
              <a:t>323-558 </a:t>
            </a:r>
            <a:r>
              <a:rPr lang="en-US" sz="1600" dirty="0" err="1">
                <a:solidFill>
                  <a:srgbClr val="165E58"/>
                </a:solidFill>
                <a:latin typeface="Century Gothic" pitchFamily="34" charset="0"/>
              </a:rPr>
              <a:t>sq.m</a:t>
            </a:r>
            <a:r>
              <a:rPr lang="en-US" sz="1600" dirty="0">
                <a:solidFill>
                  <a:srgbClr val="165E58"/>
                </a:solidFill>
                <a:latin typeface="Century Gothic" pitchFamily="34" charset="0"/>
              </a:rPr>
              <a:t>.</a:t>
            </a:r>
          </a:p>
          <a:p>
            <a:pPr marL="365125" indent="-282575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None/>
            </a:pPr>
            <a:endParaRPr lang="en-US" sz="2000" b="1" dirty="0">
              <a:solidFill>
                <a:srgbClr val="165E58"/>
              </a:solidFill>
            </a:endParaRPr>
          </a:p>
          <a:p>
            <a:pPr marL="365125" indent="-282575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None/>
            </a:pPr>
            <a:endParaRPr lang="en-US" sz="2000" b="1" dirty="0">
              <a:solidFill>
                <a:srgbClr val="165E58"/>
              </a:solidFill>
            </a:endParaRPr>
          </a:p>
          <a:p>
            <a:pPr marL="365125" indent="-282575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None/>
            </a:pPr>
            <a:r>
              <a:rPr lang="en-US" sz="2000" b="1" dirty="0">
                <a:solidFill>
                  <a:srgbClr val="165E58"/>
                </a:solidFill>
                <a:latin typeface="Trajan Pro" charset="0"/>
              </a:rPr>
              <a:t>facilities and services</a:t>
            </a:r>
          </a:p>
          <a:p>
            <a:pPr marL="401638" lvl="1">
              <a:spcBef>
                <a:spcPts val="550"/>
              </a:spcBef>
              <a:buClr>
                <a:schemeClr val="accent1"/>
              </a:buClr>
              <a:buFont typeface="Verdana" pitchFamily="34" charset="0"/>
              <a:buNone/>
            </a:pPr>
            <a:r>
              <a:rPr lang="fr-FR" sz="1600" dirty="0" err="1">
                <a:solidFill>
                  <a:srgbClr val="165E58"/>
                </a:solidFill>
                <a:latin typeface="Century Gothic" pitchFamily="34" charset="0"/>
              </a:rPr>
              <a:t>Beachfront</a:t>
            </a:r>
            <a:r>
              <a:rPr lang="fr-FR" sz="1600" dirty="0">
                <a:solidFill>
                  <a:srgbClr val="165E58"/>
                </a:solidFill>
                <a:latin typeface="Century Gothic" pitchFamily="34" charset="0"/>
              </a:rPr>
              <a:t> restaurant &amp; bar	</a:t>
            </a:r>
            <a:r>
              <a:rPr lang="en-US" sz="1600" dirty="0">
                <a:solidFill>
                  <a:srgbClr val="165E58"/>
                </a:solidFill>
                <a:latin typeface="Century Gothic" pitchFamily="34" charset="0"/>
              </a:rPr>
              <a:t>Spa</a:t>
            </a:r>
          </a:p>
          <a:p>
            <a:pPr marL="401638" lvl="1">
              <a:spcBef>
                <a:spcPts val="550"/>
              </a:spcBef>
              <a:buClr>
                <a:schemeClr val="accent1"/>
              </a:buClr>
              <a:buFont typeface="Verdana" pitchFamily="34" charset="0"/>
              <a:buNone/>
            </a:pPr>
            <a:r>
              <a:rPr lang="fi-FI" sz="1600" dirty="0">
                <a:solidFill>
                  <a:srgbClr val="165E58"/>
                </a:solidFill>
                <a:latin typeface="Century Gothic" pitchFamily="34" charset="0"/>
              </a:rPr>
              <a:t>Private Jetty			</a:t>
            </a:r>
            <a:r>
              <a:rPr lang="de-DE" sz="1600" dirty="0">
                <a:solidFill>
                  <a:srgbClr val="165E58"/>
                </a:solidFill>
                <a:latin typeface="Century Gothic" pitchFamily="34" charset="0"/>
              </a:rPr>
              <a:t>Yacht charter </a:t>
            </a:r>
          </a:p>
          <a:p>
            <a:pPr marL="401638" lvl="1">
              <a:spcBef>
                <a:spcPts val="550"/>
              </a:spcBef>
              <a:buClr>
                <a:schemeClr val="accent1"/>
              </a:buClr>
              <a:buFont typeface="Verdana" pitchFamily="34" charset="0"/>
              <a:buNone/>
            </a:pPr>
            <a:r>
              <a:rPr lang="da-DK" sz="1600" dirty="0">
                <a:solidFill>
                  <a:srgbClr val="165E58"/>
                </a:solidFill>
                <a:latin typeface="Century Gothic" pitchFamily="34" charset="0"/>
              </a:rPr>
              <a:t>Excursions 			</a:t>
            </a:r>
            <a:r>
              <a:rPr lang="en-US" sz="1600" dirty="0" err="1">
                <a:solidFill>
                  <a:srgbClr val="165E58"/>
                </a:solidFill>
                <a:latin typeface="Century Gothic" pitchFamily="34" charset="0"/>
              </a:rPr>
              <a:t>Wifi</a:t>
            </a:r>
            <a:endParaRPr lang="en-US" sz="1600" dirty="0">
              <a:solidFill>
                <a:srgbClr val="165E58"/>
              </a:solidFill>
              <a:latin typeface="Century Gothic" pitchFamily="34" charset="0"/>
            </a:endParaRPr>
          </a:p>
          <a:p>
            <a:pPr marL="401638" lvl="1">
              <a:spcBef>
                <a:spcPts val="550"/>
              </a:spcBef>
              <a:buClr>
                <a:schemeClr val="accent1"/>
              </a:buClr>
              <a:buFont typeface="Verdana" pitchFamily="34" charset="0"/>
              <a:buNone/>
            </a:pPr>
            <a:r>
              <a:rPr lang="sv-SE" sz="1600" dirty="0">
                <a:solidFill>
                  <a:srgbClr val="165E58"/>
                </a:solidFill>
                <a:latin typeface="Century Gothic" pitchFamily="34" charset="0"/>
              </a:rPr>
              <a:t>BBQ grills			</a:t>
            </a:r>
            <a:r>
              <a:rPr lang="ro-RO" sz="1600" dirty="0">
                <a:solidFill>
                  <a:srgbClr val="165E58"/>
                </a:solidFill>
                <a:latin typeface="Century Gothic" pitchFamily="34" charset="0"/>
              </a:rPr>
              <a:t>Private dining</a:t>
            </a:r>
          </a:p>
          <a:p>
            <a:pPr marL="401638" lvl="1">
              <a:spcBef>
                <a:spcPts val="550"/>
              </a:spcBef>
              <a:buClr>
                <a:schemeClr val="accent1"/>
              </a:buClr>
              <a:buFont typeface="Verdana" pitchFamily="34" charset="0"/>
              <a:buNone/>
            </a:pPr>
            <a:r>
              <a:rPr lang="en-US" sz="1600" dirty="0">
                <a:solidFill>
                  <a:srgbClr val="165E58"/>
                </a:solidFill>
                <a:latin typeface="Century Gothic" pitchFamily="34" charset="0"/>
              </a:rPr>
              <a:t>Infinity edge swimming pool	Clubhouse &amp; recreation</a:t>
            </a:r>
          </a:p>
          <a:p>
            <a:pPr marL="401638" lvl="1">
              <a:spcBef>
                <a:spcPts val="550"/>
              </a:spcBef>
              <a:buClr>
                <a:schemeClr val="accent1"/>
              </a:buClr>
              <a:buFont typeface="Verdana" pitchFamily="34" charset="0"/>
              <a:buNone/>
            </a:pPr>
            <a:r>
              <a:rPr lang="en-US" sz="1600" dirty="0">
                <a:solidFill>
                  <a:srgbClr val="165E58"/>
                </a:solidFill>
                <a:latin typeface="Century Gothic" pitchFamily="34" charset="0"/>
              </a:rPr>
              <a:t>Library offering complimentary </a:t>
            </a:r>
            <a:r>
              <a:rPr lang="en-US" sz="1600" dirty="0" err="1">
                <a:solidFill>
                  <a:srgbClr val="165E58"/>
                </a:solidFill>
                <a:latin typeface="Century Gothic" pitchFamily="34" charset="0"/>
              </a:rPr>
              <a:t>dvd</a:t>
            </a:r>
            <a:r>
              <a:rPr lang="en-US" sz="1600" dirty="0">
                <a:solidFill>
                  <a:srgbClr val="165E58"/>
                </a:solidFill>
                <a:latin typeface="Century Gothic" pitchFamily="34" charset="0"/>
              </a:rPr>
              <a:t> &amp; music </a:t>
            </a:r>
            <a:r>
              <a:rPr lang="en-US" sz="1600" dirty="0" err="1">
                <a:solidFill>
                  <a:srgbClr val="165E58"/>
                </a:solidFill>
                <a:latin typeface="Century Gothic" pitchFamily="34" charset="0"/>
              </a:rPr>
              <a:t>cd</a:t>
            </a:r>
            <a:r>
              <a:rPr lang="en-US" sz="1600" dirty="0">
                <a:solidFill>
                  <a:srgbClr val="165E58"/>
                </a:solidFill>
                <a:latin typeface="Century Gothic" pitchFamily="34" charset="0"/>
              </a:rPr>
              <a:t> rentals</a:t>
            </a:r>
          </a:p>
          <a:p>
            <a:pPr marL="365125" indent="-282575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</a:pPr>
            <a:endParaRPr lang="en-US" sz="1400" dirty="0">
              <a:latin typeface="Century Gothic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435100" y="554038"/>
            <a:ext cx="7499350" cy="658812"/>
          </a:xfr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  <a:noAutofit/>
          </a:bodyPr>
          <a:lstStyle/>
          <a:p>
            <a:pPr eaLnBrk="1" hangingPunct="1"/>
            <a:r>
              <a:rPr lang="en-US" sz="2400" b="1" dirty="0" smtClean="0">
                <a:solidFill>
                  <a:srgbClr val="165E5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ajan Pro" charset="0"/>
              </a:rPr>
              <a:t>TRANQUILITY BAY RESIDENCE OFFERS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extBox 2"/>
          <p:cNvSpPr txBox="1">
            <a:spLocks noChangeArrowheads="1"/>
          </p:cNvSpPr>
          <p:nvPr/>
        </p:nvSpPr>
        <p:spPr bwMode="auto">
          <a:xfrm>
            <a:off x="5356225" y="5241925"/>
            <a:ext cx="1857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063625" y="100013"/>
            <a:ext cx="7497763" cy="1143000"/>
          </a:xfr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  <a:noAutofit/>
          </a:bodyPr>
          <a:lstStyle/>
          <a:p>
            <a:pPr eaLnBrk="1" hangingPunct="1"/>
            <a:r>
              <a:rPr lang="en-US" sz="2400" b="1" dirty="0" smtClean="0">
                <a:solidFill>
                  <a:srgbClr val="165E5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ajan Pro" charset="0"/>
              </a:rPr>
              <a:t>Facilities : Sea View Exercise Room</a:t>
            </a:r>
            <a:endParaRPr lang="en-US" sz="2400" b="1" dirty="0" smtClean="0">
              <a:solidFill>
                <a:srgbClr val="165E58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rajan Pro" charset="0"/>
            </a:endParaRPr>
          </a:p>
        </p:txBody>
      </p:sp>
      <p:pic>
        <p:nvPicPr>
          <p:cNvPr id="45061" name="Picture 5" descr="C:\Documents and Settings\Administrator\Local Settings\Temporary Internet Files\Content.IE5\A2H3WNDJ\MP900431110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5726" y="1764406"/>
            <a:ext cx="8001000" cy="50935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TextBox 2"/>
          <p:cNvSpPr txBox="1">
            <a:spLocks noChangeArrowheads="1"/>
          </p:cNvSpPr>
          <p:nvPr/>
        </p:nvSpPr>
        <p:spPr bwMode="auto">
          <a:xfrm>
            <a:off x="5356225" y="5241925"/>
            <a:ext cx="1857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063625" y="100013"/>
            <a:ext cx="8054617" cy="1143000"/>
          </a:xfr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  <a:noAutofit/>
          </a:bodyPr>
          <a:lstStyle/>
          <a:p>
            <a:pPr eaLnBrk="1" hangingPunct="1"/>
            <a:r>
              <a:rPr lang="en-US" sz="2400" b="1" dirty="0" smtClean="0">
                <a:solidFill>
                  <a:srgbClr val="165E5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ajan Pro" charset="0"/>
              </a:rPr>
              <a:t>Facilities : Beachfront Restaurant adjacent to the Pool</a:t>
            </a:r>
            <a:endParaRPr lang="en-US" sz="2400" b="1" dirty="0" smtClean="0">
              <a:solidFill>
                <a:srgbClr val="165E58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rajan Pro" charset="0"/>
            </a:endParaRPr>
          </a:p>
        </p:txBody>
      </p:sp>
      <p:pic>
        <p:nvPicPr>
          <p:cNvPr id="5" name="Picture 4" descr="16 (Custom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7868" y="2285980"/>
            <a:ext cx="8080374" cy="45527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extBox 2"/>
          <p:cNvSpPr txBox="1">
            <a:spLocks noChangeArrowheads="1"/>
          </p:cNvSpPr>
          <p:nvPr/>
        </p:nvSpPr>
        <p:spPr bwMode="auto">
          <a:xfrm>
            <a:off x="5356225" y="5241925"/>
            <a:ext cx="1857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063625" y="100012"/>
            <a:ext cx="8080374" cy="1522725"/>
          </a:xfr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  <a:noAutofit/>
          </a:bodyPr>
          <a:lstStyle/>
          <a:p>
            <a:pPr eaLnBrk="1" hangingPunct="1"/>
            <a:r>
              <a:rPr lang="en-US" sz="2400" b="1" dirty="0" smtClean="0">
                <a:solidFill>
                  <a:srgbClr val="165E5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ajan Pro" charset="0"/>
              </a:rPr>
              <a:t>Facilities : 320 Meter Private Pier</a:t>
            </a:r>
            <a:endParaRPr lang="en-US" sz="2400" b="1" dirty="0" smtClean="0">
              <a:solidFill>
                <a:srgbClr val="165E58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rajan Pro" charset="0"/>
            </a:endParaRPr>
          </a:p>
        </p:txBody>
      </p:sp>
      <p:pic>
        <p:nvPicPr>
          <p:cNvPr id="5" name="Picture 4" descr="TBR_Private Pie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4988" y="1893194"/>
            <a:ext cx="8119011" cy="49648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extBox 2"/>
          <p:cNvSpPr txBox="1">
            <a:spLocks noChangeArrowheads="1"/>
          </p:cNvSpPr>
          <p:nvPr/>
        </p:nvSpPr>
        <p:spPr bwMode="auto">
          <a:xfrm>
            <a:off x="5356225" y="5241925"/>
            <a:ext cx="1857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pic>
        <p:nvPicPr>
          <p:cNvPr id="16386" name="Picture 1" descr="Master_Plan_Sold_E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7763" y="179388"/>
            <a:ext cx="7921625" cy="6484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8063" y="36513"/>
            <a:ext cx="8135937" cy="1143000"/>
          </a:xfr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  <a:noAutofit/>
          </a:bodyPr>
          <a:lstStyle/>
          <a:p>
            <a:pPr algn="ctr" eaLnBrk="1" hangingPunct="1"/>
            <a:r>
              <a:rPr lang="en-US" sz="2400" b="1" dirty="0" smtClean="0">
                <a:solidFill>
                  <a:srgbClr val="165E5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ajan Pro" charset="0"/>
              </a:rPr>
              <a:t>60 </a:t>
            </a:r>
            <a:r>
              <a:rPr lang="en-US" sz="2400" b="1" dirty="0" err="1" smtClean="0">
                <a:solidFill>
                  <a:srgbClr val="165E5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ajan Pro" charset="0"/>
              </a:rPr>
              <a:t>sq.m</a:t>
            </a:r>
            <a:r>
              <a:rPr lang="en-US" sz="2400" b="1" dirty="0" smtClean="0">
                <a:solidFill>
                  <a:srgbClr val="165E5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ajan Pro" charset="0"/>
              </a:rPr>
              <a:t>. 1 bedroom fully </a:t>
            </a:r>
            <a:r>
              <a:rPr lang="en-US" sz="2400" b="1" dirty="0" smtClean="0">
                <a:solidFill>
                  <a:srgbClr val="165E5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ajan Pro" charset="0"/>
              </a:rPr>
              <a:t>furnished</a:t>
            </a:r>
            <a:br>
              <a:rPr lang="en-US" sz="2400" b="1" dirty="0" smtClean="0">
                <a:solidFill>
                  <a:srgbClr val="165E5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ajan Pro" charset="0"/>
              </a:rPr>
            </a:br>
            <a:r>
              <a:rPr lang="en-US" sz="2400" b="1" dirty="0" smtClean="0">
                <a:solidFill>
                  <a:srgbClr val="165E5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ajan Pro" charset="0"/>
              </a:rPr>
              <a:t>Price starts from Baht 6.8M</a:t>
            </a:r>
            <a:endParaRPr lang="en-US" sz="2400" b="1" dirty="0" smtClean="0">
              <a:solidFill>
                <a:srgbClr val="165E58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rajan Pro" charset="0"/>
            </a:endParaRPr>
          </a:p>
        </p:txBody>
      </p:sp>
      <p:sp>
        <p:nvSpPr>
          <p:cNvPr id="17410" name="TextBox 2"/>
          <p:cNvSpPr txBox="1">
            <a:spLocks noChangeArrowheads="1"/>
          </p:cNvSpPr>
          <p:nvPr/>
        </p:nvSpPr>
        <p:spPr bwMode="auto">
          <a:xfrm>
            <a:off x="5356225" y="5241925"/>
            <a:ext cx="1857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pic>
        <p:nvPicPr>
          <p:cNvPr id="17411" name="Picture 3" descr="PA160763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8063" y="1022350"/>
            <a:ext cx="8135937" cy="583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4288" y="0"/>
            <a:ext cx="7497762" cy="1143000"/>
          </a:xfr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  <a:noAutofit/>
          </a:bodyPr>
          <a:lstStyle/>
          <a:p>
            <a:pPr eaLnBrk="1" hangingPunct="1"/>
            <a:r>
              <a:rPr lang="en-US" sz="2400" b="1" smtClean="0">
                <a:solidFill>
                  <a:srgbClr val="165E5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ajan Pro" charset="0"/>
              </a:rPr>
              <a:t>60 sq.m. 1 bedroom fully furnished</a:t>
            </a:r>
          </a:p>
        </p:txBody>
      </p:sp>
      <p:sp>
        <p:nvSpPr>
          <p:cNvPr id="18434" name="TextBox 2"/>
          <p:cNvSpPr txBox="1">
            <a:spLocks noChangeArrowheads="1"/>
          </p:cNvSpPr>
          <p:nvPr/>
        </p:nvSpPr>
        <p:spPr bwMode="auto">
          <a:xfrm>
            <a:off x="5356225" y="5241925"/>
            <a:ext cx="1857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pic>
        <p:nvPicPr>
          <p:cNvPr id="18435" name="Picture 4" descr="PA16072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8063" y="1035050"/>
            <a:ext cx="8135937" cy="582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100" y="30163"/>
            <a:ext cx="7499350" cy="1143000"/>
          </a:xfr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  <a:noAutofit/>
          </a:bodyPr>
          <a:lstStyle/>
          <a:p>
            <a:pPr eaLnBrk="1" hangingPunct="1"/>
            <a:r>
              <a:rPr lang="en-US" sz="2400" b="1" smtClean="0">
                <a:solidFill>
                  <a:srgbClr val="165E5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ajan Pro" charset="0"/>
              </a:rPr>
              <a:t>60 sq.m. 1 bedroom fully furnished</a:t>
            </a:r>
          </a:p>
        </p:txBody>
      </p:sp>
      <p:pic>
        <p:nvPicPr>
          <p:cNvPr id="19458" name="Picture 2" descr="PA160805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8063" y="979488"/>
            <a:ext cx="8135937" cy="587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100" y="22225"/>
            <a:ext cx="7499350" cy="1143000"/>
          </a:xfr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  <a:noAutofit/>
          </a:bodyPr>
          <a:lstStyle/>
          <a:p>
            <a:pPr eaLnBrk="1" hangingPunct="1"/>
            <a:r>
              <a:rPr lang="en-US" sz="2400" b="1" smtClean="0">
                <a:solidFill>
                  <a:srgbClr val="165E5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ajan Pro" charset="0"/>
              </a:rPr>
              <a:t>60 sq.m. 1 bedroom fully furnished</a:t>
            </a:r>
          </a:p>
        </p:txBody>
      </p:sp>
      <p:sp>
        <p:nvSpPr>
          <p:cNvPr id="20482" name="TextBox 2"/>
          <p:cNvSpPr txBox="1">
            <a:spLocks noChangeArrowheads="1"/>
          </p:cNvSpPr>
          <p:nvPr/>
        </p:nvSpPr>
        <p:spPr bwMode="auto">
          <a:xfrm>
            <a:off x="5356225" y="5241925"/>
            <a:ext cx="1857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pic>
        <p:nvPicPr>
          <p:cNvPr id="20483" name="Picture 3" descr="PA160784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1713" y="1228725"/>
            <a:ext cx="8142287" cy="561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3163" y="36513"/>
            <a:ext cx="7970837" cy="1143000"/>
          </a:xfr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  <a:noAutofit/>
          </a:bodyPr>
          <a:lstStyle/>
          <a:p>
            <a:pPr algn="ctr" eaLnBrk="1" hangingPunct="1"/>
            <a:r>
              <a:rPr lang="en-US" sz="2400" b="1" dirty="0" smtClean="0">
                <a:solidFill>
                  <a:srgbClr val="165E5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ajan Pro" charset="0"/>
              </a:rPr>
              <a:t>120 </a:t>
            </a:r>
            <a:r>
              <a:rPr lang="en-US" sz="2400" b="1" dirty="0" err="1" smtClean="0">
                <a:solidFill>
                  <a:srgbClr val="165E5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ajan Pro" charset="0"/>
              </a:rPr>
              <a:t>sq.m</a:t>
            </a:r>
            <a:r>
              <a:rPr lang="en-US" sz="2400" b="1" dirty="0" smtClean="0">
                <a:solidFill>
                  <a:srgbClr val="165E5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ajan Pro" charset="0"/>
              </a:rPr>
              <a:t>. 2 bedroom Duplex fully </a:t>
            </a:r>
            <a:r>
              <a:rPr lang="en-US" sz="2400" b="1" dirty="0" smtClean="0">
                <a:solidFill>
                  <a:srgbClr val="165E5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ajan Pro" charset="0"/>
              </a:rPr>
              <a:t>furnished</a:t>
            </a:r>
            <a:r>
              <a:rPr lang="en-US" sz="2400" b="1" dirty="0" smtClean="0">
                <a:solidFill>
                  <a:srgbClr val="165E5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ajan Pro" charset="0"/>
              </a:rPr>
              <a:t/>
            </a:r>
            <a:br>
              <a:rPr lang="en-US" sz="2400" b="1" dirty="0" smtClean="0">
                <a:solidFill>
                  <a:srgbClr val="165E5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ajan Pro" charset="0"/>
              </a:rPr>
            </a:br>
            <a:r>
              <a:rPr lang="en-US" sz="2400" b="1" dirty="0" smtClean="0">
                <a:solidFill>
                  <a:srgbClr val="165E5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ajan Pro" charset="0"/>
              </a:rPr>
              <a:t>Price starts from Baht 12.5M</a:t>
            </a:r>
            <a:endParaRPr lang="en-US" sz="2400" b="1" dirty="0" smtClean="0">
              <a:solidFill>
                <a:srgbClr val="165E58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rajan Pro" charset="0"/>
            </a:endParaRPr>
          </a:p>
        </p:txBody>
      </p:sp>
      <p:sp>
        <p:nvSpPr>
          <p:cNvPr id="21506" name="TextBox 2"/>
          <p:cNvSpPr txBox="1">
            <a:spLocks noChangeArrowheads="1"/>
          </p:cNvSpPr>
          <p:nvPr/>
        </p:nvSpPr>
        <p:spPr bwMode="auto">
          <a:xfrm>
            <a:off x="5356225" y="5241925"/>
            <a:ext cx="1857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pic>
        <p:nvPicPr>
          <p:cNvPr id="21507" name="Picture 5" descr="P527484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9650" y="1179513"/>
            <a:ext cx="8134350" cy="5678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ＭＳ ゴシック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ＭＳ ゴシック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Solstice.thmx</Template>
  <TotalTime>723</TotalTime>
  <Words>266</Words>
  <Application>Microsoft Macintosh PowerPoint</Application>
  <PresentationFormat>On-screen Show (4:3)</PresentationFormat>
  <Paragraphs>49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1" baseType="lpstr">
      <vt:lpstr>Gill Sans MT</vt:lpstr>
      <vt:lpstr>MS PGothic</vt:lpstr>
      <vt:lpstr>Arial</vt:lpstr>
      <vt:lpstr>Wingdings 2</vt:lpstr>
      <vt:lpstr>Verdana</vt:lpstr>
      <vt:lpstr>Calibri</vt:lpstr>
      <vt:lpstr>Century Gothic</vt:lpstr>
      <vt:lpstr>Trajan Pro</vt:lpstr>
      <vt:lpstr>Solstice</vt:lpstr>
      <vt:lpstr>Slide 1</vt:lpstr>
      <vt:lpstr>Slide 2</vt:lpstr>
      <vt:lpstr>TRANQUILITY BAY RESIDENCE OFFERS</vt:lpstr>
      <vt:lpstr>Slide 4</vt:lpstr>
      <vt:lpstr>60 sq.m. 1 bedroom fully furnished Price starts from Baht 6.8M</vt:lpstr>
      <vt:lpstr>60 sq.m. 1 bedroom fully furnished</vt:lpstr>
      <vt:lpstr>60 sq.m. 1 bedroom fully furnished</vt:lpstr>
      <vt:lpstr>60 sq.m. 1 bedroom fully furnished</vt:lpstr>
      <vt:lpstr>120 sq.m. 2 bedroom Duplex fully furnished Price starts from Baht 12.5M</vt:lpstr>
      <vt:lpstr>120 sq.m. 2 bedroom Duplex fully furnished</vt:lpstr>
      <vt:lpstr>Slide 11</vt:lpstr>
      <vt:lpstr>120 sq.m. 2 bedroom Duplex fully furnished</vt:lpstr>
      <vt:lpstr>120 sq.m. 2 bedroom Duplex fully furnished</vt:lpstr>
      <vt:lpstr>Slide 14</vt:lpstr>
      <vt:lpstr>120 sq.m. 2 bedroom Penthouse fully furnished Price at just Baht 17M.</vt:lpstr>
      <vt:lpstr>120 sq.m. 2 bedroom Penthouse fully furnished</vt:lpstr>
      <vt:lpstr>120 sq.m. 2 bedroom Penthouse fully furnished</vt:lpstr>
      <vt:lpstr>120 sq.m. 2 bedroom Penthouse fully furnished</vt:lpstr>
      <vt:lpstr>120 sq.m. 2 bedroom Penthouse fully furnished</vt:lpstr>
      <vt:lpstr>120 sq.m. 2 bedroom Penthouse fully furnished</vt:lpstr>
      <vt:lpstr>120 sq.m. 2 bedroom Penthouse fully furnished</vt:lpstr>
      <vt:lpstr>120 sq.m. 2 bedroom Penthouse fully furnished</vt:lpstr>
      <vt:lpstr>120 sq.m. 2 bedroom Penthouse fully furnished</vt:lpstr>
      <vt:lpstr>Beachfront Pool Villa 3-4 bedroom (323-558 sq.m.) Price starts from Baht 38M </vt:lpstr>
      <vt:lpstr>Beachfront Pool Villa 3-4 bedroom (323-558 sq.m.) </vt:lpstr>
      <vt:lpstr>Slide 26</vt:lpstr>
      <vt:lpstr>Facilities : 30 Meter Infinity Edge Swimming Pool &amp; Kid’s pool</vt:lpstr>
      <vt:lpstr>Facilities : Library and Business Center</vt:lpstr>
      <vt:lpstr>Facilities : Sea View Coffee Lounge</vt:lpstr>
      <vt:lpstr>Facilities : Sea View Exercise Room</vt:lpstr>
      <vt:lpstr>Facilities : Beachfront Restaurant adjacent to the Pool</vt:lpstr>
      <vt:lpstr>Facilities : 320 Meter Private Pier</vt:lpstr>
    </vt:vector>
  </TitlesOfParts>
  <Company>-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Tranquility Bay Residence</dc:title>
  <dc:creator>Suttinee K</dc:creator>
  <cp:lastModifiedBy>MING</cp:lastModifiedBy>
  <cp:revision>48</cp:revision>
  <dcterms:created xsi:type="dcterms:W3CDTF">2011-09-07T04:12:43Z</dcterms:created>
  <dcterms:modified xsi:type="dcterms:W3CDTF">2012-01-10T08:15:22Z</dcterms:modified>
</cp:coreProperties>
</file>